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4" r:id="rId4"/>
    <p:sldId id="282" r:id="rId5"/>
    <p:sldId id="283" r:id="rId6"/>
    <p:sldId id="261" r:id="rId7"/>
    <p:sldId id="263" r:id="rId8"/>
    <p:sldId id="266" r:id="rId9"/>
    <p:sldId id="267" r:id="rId10"/>
    <p:sldId id="268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89767F-3FE7-46A5-88CB-0107E16E2712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D3B11BC-96FE-406D-863C-35EFF300F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emidesert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ce" TargetMode="External"/><Relationship Id="rId2" Type="http://schemas.openxmlformats.org/officeDocument/2006/relationships/hyperlink" Target="http://en.wikipedia.org/wiki/Snow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.wikipedia.org/wiki/Tundr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Deserts and Desertification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lecture 1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dirty="0"/>
              <a:t>collected by :</a:t>
            </a:r>
            <a:br>
              <a:rPr lang="en-US" dirty="0"/>
            </a:br>
            <a:r>
              <a:rPr lang="en-US" sz="2800" dirty="0"/>
              <a:t>Maher </a:t>
            </a:r>
            <a:r>
              <a:rPr lang="en-US" sz="2800"/>
              <a:t>M Mahdi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857232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It appear in the internal part of continents, in middle latitudes</a:t>
            </a:r>
          </a:p>
          <a:p>
            <a:r>
              <a:rPr lang="en-US" sz="2800" dirty="0"/>
              <a:t>-Lies within 40  -60 N-S latitude circles </a:t>
            </a:r>
          </a:p>
          <a:p>
            <a:r>
              <a:rPr lang="en-US" sz="2800" dirty="0"/>
              <a:t>- It not reach to Africa and Australia </a:t>
            </a:r>
            <a:endParaRPr lang="ar-IQ" sz="2800" dirty="0"/>
          </a:p>
          <a:p>
            <a:r>
              <a:rPr lang="en-US" sz="2800" dirty="0"/>
              <a:t>- Average temp. is 18 C </a:t>
            </a:r>
            <a:endParaRPr lang="ar-IQ" sz="2800" dirty="0"/>
          </a:p>
          <a:p>
            <a:endParaRPr lang="ar-IQ" sz="2800" dirty="0"/>
          </a:p>
          <a:p>
            <a:r>
              <a:rPr lang="en-US" sz="2800" b="1" dirty="0"/>
              <a:t> </a:t>
            </a:r>
          </a:p>
          <a:p>
            <a:endParaRPr lang="en-US" sz="2800" b="1" dirty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42910" y="285728"/>
            <a:ext cx="6300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3 -Temperate Deserts and Semi-Deserts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1030" descr="figure 14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071810"/>
            <a:ext cx="3630618" cy="3468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00042"/>
            <a:ext cx="607221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Another classification depending on topography </a:t>
            </a:r>
            <a:r>
              <a:rPr lang="en-US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cs typeface="Times New Roman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charset="0"/>
                <a:cs typeface="Times New Roman" charset="0"/>
              </a:rPr>
              <a:t>1. Subtropical: Those associated with the circum-global belts of dry, subtropical air (Sahara, Kalahari, Great Australian)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charset="0"/>
                <a:cs typeface="Times New Roman" charset="0"/>
              </a:rPr>
              <a:t>2. Rain shadow: Lee side of mountain ranges in the rain shadow (</a:t>
            </a:r>
            <a:r>
              <a:rPr lang="en-US" dirty="0" err="1">
                <a:latin typeface="Comic Sans MS" charset="0"/>
                <a:cs typeface="Times New Roman" charset="0"/>
              </a:rPr>
              <a:t>Sonoran</a:t>
            </a:r>
            <a:r>
              <a:rPr lang="en-US" dirty="0">
                <a:latin typeface="Comic Sans MS" charset="0"/>
                <a:cs typeface="Times New Roman" charset="0"/>
              </a:rPr>
              <a:t>). </a:t>
            </a:r>
            <a:endParaRPr lang="en-US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charset="0"/>
                <a:cs typeface="Times New Roman" charset="0"/>
              </a:rPr>
              <a:t>3. Continental interiors: with low rainfall (Gobi, </a:t>
            </a:r>
            <a:r>
              <a:rPr lang="en-US" dirty="0" err="1">
                <a:latin typeface="Comic Sans MS" charset="0"/>
                <a:cs typeface="Times New Roman" charset="0"/>
              </a:rPr>
              <a:t>Takla</a:t>
            </a:r>
            <a:r>
              <a:rPr lang="en-US" dirty="0">
                <a:latin typeface="Comic Sans MS" charset="0"/>
                <a:cs typeface="Times New Roman" charset="0"/>
              </a:rPr>
              <a:t> </a:t>
            </a:r>
            <a:r>
              <a:rPr lang="en-US" dirty="0" err="1">
                <a:latin typeface="Comic Sans MS" charset="0"/>
                <a:cs typeface="Times New Roman" charset="0"/>
              </a:rPr>
              <a:t>Makan</a:t>
            </a:r>
            <a:r>
              <a:rPr lang="en-US" dirty="0">
                <a:latin typeface="Comic Sans MS" charset="0"/>
                <a:cs typeface="Times New Roman" charset="0"/>
              </a:rPr>
              <a:t> in Asia) </a:t>
            </a:r>
            <a:endParaRPr lang="en-US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charset="0"/>
                <a:cs typeface="Times New Roman" charset="0"/>
              </a:rPr>
              <a:t>4. Coastal deserts, near the coast (Peru, Chile, SW Africa) </a:t>
            </a:r>
            <a:endParaRPr lang="en-US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Comic Sans MS" charset="0"/>
                <a:cs typeface="Times New Roman" charset="0"/>
              </a:rPr>
              <a:t>5. Polar deserts (N. Greenland, ice-free areas in Antarctica) </a:t>
            </a:r>
            <a:endParaRPr lang="en-US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2300" y="0"/>
            <a:ext cx="77724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>
          <a:xfrm>
            <a:off x="222250" y="3427413"/>
            <a:ext cx="8636000" cy="836612"/>
          </a:xfrm>
        </p:spPr>
        <p:txBody>
          <a:bodyPr/>
          <a:lstStyle/>
          <a:p>
            <a:pPr lvl="1" eaLnBrk="1" hangingPunct="1"/>
            <a:r>
              <a:rPr lang="en-US" sz="3600"/>
              <a:t>Controlled by  air circulation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295275" y="1500188"/>
            <a:ext cx="8486775" cy="149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Subtropical –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3600" b="1" dirty="0">
                <a:latin typeface="Arial" charset="0"/>
              </a:rPr>
              <a:t>Centered around 30</a:t>
            </a:r>
            <a:r>
              <a:rPr lang="en-US" sz="3600" b="1" baseline="30000" dirty="0">
                <a:latin typeface="Arial" charset="0"/>
              </a:rPr>
              <a:t>o</a:t>
            </a:r>
            <a:r>
              <a:rPr lang="en-US" sz="3600" b="1" dirty="0">
                <a:latin typeface="Arial" charset="0"/>
              </a:rPr>
              <a:t> N and S latitude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800" b="1" dirty="0">
              <a:latin typeface="Arial" charset="0"/>
            </a:endParaRPr>
          </a:p>
        </p:txBody>
      </p:sp>
      <p:sp>
        <p:nvSpPr>
          <p:cNvPr id="28677" name="Rectangle 1029"/>
          <p:cNvSpPr>
            <a:spLocks noChangeArrowheads="1"/>
          </p:cNvSpPr>
          <p:nvPr/>
        </p:nvSpPr>
        <p:spPr bwMode="auto">
          <a:xfrm>
            <a:off x="223838" y="4348163"/>
            <a:ext cx="739616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Arial" charset="0"/>
              </a:rPr>
              <a:t>Geographically extensive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idx="1"/>
          </p:nvPr>
        </p:nvSpPr>
        <p:spPr>
          <a:xfrm>
            <a:off x="136525" y="2152650"/>
            <a:ext cx="7772400" cy="4114800"/>
          </a:xfrm>
        </p:spPr>
        <p:txBody>
          <a:bodyPr/>
          <a:lstStyle/>
          <a:p>
            <a:pPr eaLnBrk="1" hangingPunct="1"/>
            <a:r>
              <a:rPr lang="en-US" sz="3600"/>
              <a:t>Global</a:t>
            </a:r>
          </a:p>
          <a:p>
            <a:pPr eaLnBrk="1" hangingPunct="1"/>
            <a:r>
              <a:rPr lang="en-US" sz="3600"/>
              <a:t>Atmospheric</a:t>
            </a:r>
          </a:p>
          <a:p>
            <a:pPr eaLnBrk="1" hangingPunct="1"/>
            <a:r>
              <a:rPr lang="en-US" sz="3600"/>
              <a:t>Circulation</a:t>
            </a:r>
          </a:p>
        </p:txBody>
      </p:sp>
      <p:pic>
        <p:nvPicPr>
          <p:cNvPr id="29699" name="Picture 1027" descr="globalci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9163" y="44450"/>
            <a:ext cx="5572125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Line 1028"/>
          <p:cNvSpPr>
            <a:spLocks noChangeShapeType="1"/>
          </p:cNvSpPr>
          <p:nvPr/>
        </p:nvSpPr>
        <p:spPr bwMode="auto">
          <a:xfrm flipH="1">
            <a:off x="3844925" y="2292350"/>
            <a:ext cx="38957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ine 1029"/>
          <p:cNvSpPr>
            <a:spLocks noChangeShapeType="1"/>
          </p:cNvSpPr>
          <p:nvPr/>
        </p:nvSpPr>
        <p:spPr bwMode="auto">
          <a:xfrm flipH="1">
            <a:off x="3784600" y="4486275"/>
            <a:ext cx="389572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2" name="Line 1030"/>
          <p:cNvSpPr>
            <a:spLocks noChangeShapeType="1"/>
          </p:cNvSpPr>
          <p:nvPr/>
        </p:nvSpPr>
        <p:spPr bwMode="auto">
          <a:xfrm flipH="1">
            <a:off x="3546475" y="3370263"/>
            <a:ext cx="4484688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aridclim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" y="1117600"/>
            <a:ext cx="89662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Line 3"/>
          <p:cNvSpPr>
            <a:spLocks noChangeShapeType="1"/>
          </p:cNvSpPr>
          <p:nvPr/>
        </p:nvSpPr>
        <p:spPr bwMode="auto">
          <a:xfrm flipV="1">
            <a:off x="576263" y="2655888"/>
            <a:ext cx="799147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565150" y="4437063"/>
            <a:ext cx="7991475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428625" y="3560763"/>
            <a:ext cx="83550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46063" y="5845175"/>
            <a:ext cx="8524875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solidFill>
                  <a:srgbClr val="33CC33"/>
                </a:solidFill>
                <a:latin typeface="Arial" charset="0"/>
              </a:rPr>
              <a:t>Examples: Sahara and Great Australian</a:t>
            </a:r>
            <a:endParaRPr lang="en-US" sz="2800" b="1">
              <a:solidFill>
                <a:srgbClr val="33CC33"/>
              </a:solidFill>
              <a:latin typeface="Arial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744663" y="190500"/>
            <a:ext cx="5641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Arial" charset="0"/>
              </a:rPr>
              <a:t>Subtropical Desert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88" y="0"/>
            <a:ext cx="77724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63513" y="2319338"/>
            <a:ext cx="8980487" cy="1830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3300"/>
                </a:solidFill>
              </a:rPr>
              <a:t>Continental Interior-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dirty="0"/>
              <a:t>Far from sources of moisture (ocean)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ridclim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" y="1117600"/>
            <a:ext cx="89662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62075" y="5948363"/>
            <a:ext cx="64071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Example: Gobi in Mongolia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3600" b="1">
              <a:solidFill>
                <a:srgbClr val="33CC33"/>
              </a:solidFill>
              <a:latin typeface="Arial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363663" y="239713"/>
            <a:ext cx="6416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3300"/>
                </a:solidFill>
                <a:latin typeface="Arial" charset="0"/>
              </a:rPr>
              <a:t>Continental Interior Desert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Types of Deserts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00108"/>
            <a:ext cx="8358246" cy="478634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err="1">
                <a:solidFill>
                  <a:srgbClr val="FF3300"/>
                </a:solidFill>
              </a:rPr>
              <a:t>Rainshadow</a:t>
            </a:r>
            <a:r>
              <a:rPr lang="en-US" sz="3600" dirty="0">
                <a:solidFill>
                  <a:srgbClr val="FF3300"/>
                </a:solidFill>
              </a:rPr>
              <a:t>-</a:t>
            </a:r>
            <a:endParaRPr lang="en-US" sz="3600" dirty="0"/>
          </a:p>
          <a:p>
            <a:pPr lvl="1">
              <a:lnSpc>
                <a:spcPct val="90000"/>
              </a:lnSpc>
            </a:pPr>
            <a:r>
              <a:rPr lang="en-US" sz="3600" dirty="0"/>
              <a:t>Rain shadow deserts are formed because tall mountain ranges prevent moisture-rich clouds from reaching areas on the lee, or protected side, of the range.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eser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4650"/>
            <a:ext cx="9144000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2393950" y="515938"/>
            <a:ext cx="5043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Arial" charset="0"/>
              </a:rPr>
              <a:t>Rainshadow Desert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123825" y="5686425"/>
            <a:ext cx="88963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Examples: Cascades and Sierra Nevada</a:t>
            </a:r>
          </a:p>
          <a:p>
            <a:pPr marL="742950" lvl="1" indent="-285750" algn="ctr">
              <a:spcBef>
                <a:spcPct val="20000"/>
              </a:spcBef>
              <a:buFontTx/>
              <a:buChar char="•"/>
            </a:pPr>
            <a:endParaRPr lang="en-US" sz="3600" b="1">
              <a:solidFill>
                <a:srgbClr val="33CC3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>
          <a:xfrm>
            <a:off x="163513" y="357166"/>
            <a:ext cx="8980487" cy="1830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FF3300"/>
                </a:solidFill>
              </a:rPr>
              <a:t>Coastal Desert -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3600" dirty="0"/>
              <a:t>Cool dry air blows in from the ocean and evaporates occurs as it warms.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72400" cy="642942"/>
          </a:xfrm>
        </p:spPr>
        <p:txBody>
          <a:bodyPr/>
          <a:lstStyle/>
          <a:p>
            <a:r>
              <a:rPr lang="en-US" dirty="0"/>
              <a:t>Definitions:</a:t>
            </a:r>
            <a:br>
              <a:rPr lang="en-US" dirty="0"/>
            </a:br>
            <a:r>
              <a:rPr lang="en-US" dirty="0"/>
              <a:t>Desert: </a:t>
            </a:r>
            <a:r>
              <a:rPr lang="en-US" sz="3200" dirty="0"/>
              <a:t>A region which has an arid climate or where evaporation exceeds precipitation, Concentrated in sub-tropics, mid-latitudes, and polar regions</a:t>
            </a:r>
            <a:br>
              <a:rPr lang="en-US" sz="3200" dirty="0"/>
            </a:br>
            <a:r>
              <a:rPr lang="en-US" sz="3200" dirty="0"/>
              <a:t>Steppe: region often adjacent to a desert,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steppe </a:t>
            </a:r>
            <a:r>
              <a:rPr lang="en-US" sz="2000" b="1" dirty="0"/>
              <a:t>(</a:t>
            </a:r>
            <a:r>
              <a:rPr lang="en-US" sz="2800" b="1" dirty="0"/>
              <a:t>semi-arid, surrounds deserts</a:t>
            </a:r>
            <a:r>
              <a:rPr lang="en-US" sz="2000" b="1" dirty="0"/>
              <a:t>)</a:t>
            </a:r>
            <a:br>
              <a:rPr lang="en-US" sz="3200" b="1" dirty="0"/>
            </a:br>
            <a:r>
              <a:rPr lang="en-US" sz="3200" dirty="0"/>
              <a:t>Semiarid climate: irregular precipitation, enough to generate minimal plant growth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eser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51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aridclima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900" y="1117600"/>
            <a:ext cx="89662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35013" y="5975350"/>
            <a:ext cx="7747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Example: Coast of Chile and Peru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3600" b="1">
              <a:solidFill>
                <a:srgbClr val="33CC33"/>
              </a:solidFill>
              <a:latin typeface="Arial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941638" y="315913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3300"/>
                </a:solidFill>
                <a:latin typeface="Arial" charset="0"/>
              </a:rPr>
              <a:t>Coastal Desert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1450"/>
            <a:ext cx="77724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84163" y="1779588"/>
            <a:ext cx="8297862" cy="130175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rgbClr val="FF3300"/>
                </a:solidFill>
              </a:rPr>
              <a:t>Polar –</a:t>
            </a:r>
          </a:p>
          <a:p>
            <a:pPr lvl="1" eaLnBrk="1" hangingPunct="1"/>
            <a:r>
              <a:rPr lang="en-US" sz="3600"/>
              <a:t>Cold air holds very little moisture.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47650" y="3214688"/>
            <a:ext cx="833596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3600" b="1">
                <a:latin typeface="Arial" charset="0"/>
              </a:rPr>
              <a:t>What little precipitation falls remains as ice for 1000's of years.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5763" y="5434013"/>
            <a:ext cx="82740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>
                <a:solidFill>
                  <a:srgbClr val="33CC33"/>
                </a:solidFill>
                <a:latin typeface="Arial" charset="0"/>
              </a:rPr>
              <a:t>Examples: Greenland and Antarctica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3600" b="1">
              <a:solidFill>
                <a:srgbClr val="33CC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034" y="428604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A common definition distinguishes between true deserts, which receive less than 250 </a:t>
            </a:r>
            <a:r>
              <a:rPr lang="en-US" sz="2800" dirty="0" err="1"/>
              <a:t>millimetres</a:t>
            </a:r>
            <a:r>
              <a:rPr lang="en-US" sz="2800" dirty="0"/>
              <a:t> (10 in) of average annual precipitation, and </a:t>
            </a:r>
            <a:r>
              <a:rPr lang="en-US" sz="2800" dirty="0" err="1">
                <a:hlinkClick r:id="rId2" tooltip="Semidesert"/>
              </a:rPr>
              <a:t>semideserts</a:t>
            </a:r>
            <a:r>
              <a:rPr lang="en-US" sz="2800" dirty="0"/>
              <a:t> or steppes, which receive between 250 </a:t>
            </a:r>
            <a:r>
              <a:rPr lang="en-US" sz="2800" dirty="0" err="1"/>
              <a:t>millimetres</a:t>
            </a:r>
            <a:r>
              <a:rPr lang="en-US" sz="2800" dirty="0"/>
              <a:t> (10 in) and 400 to 500 </a:t>
            </a:r>
            <a:r>
              <a:rPr lang="en-US" sz="2800" dirty="0" err="1"/>
              <a:t>millimetres</a:t>
            </a:r>
            <a:r>
              <a:rPr lang="en-US" sz="2800" dirty="0"/>
              <a:t> (16 to 20 in).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Budyko-Lettau</a:t>
            </a:r>
            <a:r>
              <a:rPr lang="en-US" dirty="0"/>
              <a:t> dryness ratio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143250" y="1905000"/>
            <a:ext cx="2855913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D = R / (L x P)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500166" y="2500306"/>
            <a:ext cx="706828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858838" indent="-858838"/>
            <a:r>
              <a:rPr lang="en-US" sz="2800" b="1" dirty="0"/>
              <a:t>where D = dryness ratio; </a:t>
            </a:r>
            <a:br>
              <a:rPr lang="en-US" sz="2800" b="1" dirty="0"/>
            </a:br>
            <a:r>
              <a:rPr lang="en-US" sz="2800" b="1" dirty="0"/>
              <a:t>R = mean ann. net radiation;</a:t>
            </a:r>
            <a:br>
              <a:rPr lang="en-US" sz="2800" b="1" dirty="0"/>
            </a:br>
            <a:r>
              <a:rPr lang="en-US" sz="2800" b="1" dirty="0"/>
              <a:t>P = mean ann. precipitation; </a:t>
            </a:r>
            <a:br>
              <a:rPr lang="en-US" sz="2800" b="1" dirty="0"/>
            </a:br>
            <a:r>
              <a:rPr lang="en-US" sz="2800" b="1" dirty="0"/>
              <a:t>L = latent heat of vaporization of water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492250" y="4724400"/>
            <a:ext cx="532549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Original definition:</a:t>
            </a:r>
          </a:p>
          <a:p>
            <a:r>
              <a:rPr lang="en-US" sz="2400" dirty="0"/>
              <a:t>     D &gt; 2.3 = semi-desert; D ≥ 3.4 = desert.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 UNESCO: D ≥ 10 = “extreme desert”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914400" y="46482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Dryness ratio</a:t>
            </a:r>
          </a:p>
        </p:txBody>
      </p:sp>
      <p:pic>
        <p:nvPicPr>
          <p:cNvPr id="54275" name="Picture 3" descr="Deserts.gif                                                    0000C649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82763"/>
            <a:ext cx="8153400" cy="4811712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524000" y="6172200"/>
            <a:ext cx="533400" cy="30480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572000" y="6172200"/>
            <a:ext cx="533400" cy="304800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209800" y="5943600"/>
            <a:ext cx="40560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semiarid                   desert</a:t>
            </a:r>
          </a:p>
          <a:p>
            <a:r>
              <a:rPr lang="en-US"/>
              <a:t>(D≥2.3)                     (D≥10)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981200" y="2911475"/>
            <a:ext cx="369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33"/>
                </a:solidFill>
              </a:rPr>
              <a:t>8</a:t>
            </a:r>
            <a:endParaRPr lang="en-US" b="1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021513" y="4359275"/>
            <a:ext cx="3698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9933"/>
                </a:solidFill>
              </a:rPr>
              <a:t>7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" y="17060"/>
            <a:ext cx="9166860" cy="6840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1030" descr="figure 14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200" y="711200"/>
            <a:ext cx="5689600" cy="543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Depending on </a:t>
            </a:r>
            <a:r>
              <a:rPr lang="en-US" sz="2800" dirty="0" err="1">
                <a:solidFill>
                  <a:srgbClr val="FF0000"/>
                </a:solidFill>
              </a:rPr>
              <a:t>temperture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1-Cold deserts</a:t>
            </a:r>
            <a:r>
              <a:rPr lang="en-US" sz="2800" dirty="0"/>
              <a:t>: can be covered in </a:t>
            </a:r>
            <a:r>
              <a:rPr lang="en-US" sz="2800" dirty="0">
                <a:hlinkClick r:id="rId2" tooltip="Snow"/>
              </a:rPr>
              <a:t>snow</a:t>
            </a:r>
            <a:r>
              <a:rPr lang="en-US" sz="2800" dirty="0"/>
              <a:t> or </a:t>
            </a:r>
            <a:r>
              <a:rPr lang="en-US" sz="2800" dirty="0">
                <a:hlinkClick r:id="rId3" tooltip="Ice"/>
              </a:rPr>
              <a:t>ice</a:t>
            </a:r>
            <a:r>
              <a:rPr lang="en-US" sz="2800" dirty="0"/>
              <a:t>; frozen water unavailable to plant life. These are more commonly referred to as </a:t>
            </a:r>
            <a:r>
              <a:rPr lang="en-US" sz="2800" dirty="0">
                <a:hlinkClick r:id="rId4" tooltip="Tundra"/>
              </a:rPr>
              <a:t>tundra</a:t>
            </a:r>
            <a:br>
              <a:rPr lang="en-US" sz="2800" dirty="0"/>
            </a:br>
            <a:r>
              <a:rPr lang="en-US" sz="2800" dirty="0"/>
              <a:t>- average precipitation is 10 inch</a:t>
            </a:r>
            <a:br>
              <a:rPr lang="en-US" dirty="0"/>
            </a:br>
            <a:r>
              <a:rPr lang="en-US" dirty="0"/>
              <a:t>-</a:t>
            </a:r>
            <a:r>
              <a:rPr lang="en-US" sz="2800" dirty="0"/>
              <a:t>Cold Deserts temperature in winter ranges from -2 to 4° C and in the summer 21 to 26° C a year </a:t>
            </a:r>
            <a:br>
              <a:rPr lang="en-US" dirty="0"/>
            </a:br>
            <a:r>
              <a:rPr lang="en-US" dirty="0"/>
              <a:t>-</a:t>
            </a:r>
            <a:r>
              <a:rPr lang="en-US" sz="2800" dirty="0"/>
              <a:t>Lies within 70 deg. S-N latitude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571480"/>
            <a:ext cx="8143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2- Hot and Dry Deserts: </a:t>
            </a:r>
            <a:r>
              <a:rPr lang="en-US" sz="2800" dirty="0"/>
              <a:t>temperature ranges from 20 to 25° C.  The extreme maximum temperature for Hot Desert ranges from 43.5 to 49° C</a:t>
            </a:r>
          </a:p>
          <a:p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Lies within 18 -30 deg. S-N Latitude </a:t>
            </a:r>
          </a:p>
          <a:p>
            <a:pPr>
              <a:buFontTx/>
              <a:buChar char="-"/>
            </a:pPr>
            <a:r>
              <a:rPr lang="en-US" sz="2800" dirty="0"/>
              <a:t>Humidity decreasing </a:t>
            </a:r>
          </a:p>
          <a:p>
            <a:pPr>
              <a:buFontTx/>
              <a:buChar char="-"/>
            </a:pPr>
            <a:r>
              <a:rPr lang="en-US" sz="2800" dirty="0"/>
              <a:t> average precipitation is 10 inch with hard storms </a:t>
            </a:r>
          </a:p>
          <a:p>
            <a:pPr>
              <a:buFontTx/>
              <a:buChar char="-"/>
            </a:pPr>
            <a:r>
              <a:rPr lang="en-US" sz="2800" dirty="0"/>
              <a:t>Like Australian desert </a:t>
            </a:r>
          </a:p>
          <a:p>
            <a:pPr>
              <a:buFontTx/>
              <a:buChar char="-"/>
            </a:pPr>
            <a:r>
              <a:rPr lang="en-US" sz="2800" dirty="0"/>
              <a:t> high pressure zone (few to rare rain)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360</TotalTime>
  <Words>622</Words>
  <Application>Microsoft Office PowerPoint</Application>
  <PresentationFormat>On-screen Show (4:3)</PresentationFormat>
  <Paragraphs>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Comic Sans MS</vt:lpstr>
      <vt:lpstr>Consolas</vt:lpstr>
      <vt:lpstr>Corbel</vt:lpstr>
      <vt:lpstr>Wingdings</vt:lpstr>
      <vt:lpstr>Wingdings 2</vt:lpstr>
      <vt:lpstr>Wingdings 3</vt:lpstr>
      <vt:lpstr>Metro</vt:lpstr>
      <vt:lpstr>Deserts and Desertification   lecture 1     collected by : Maher M Mahdi</vt:lpstr>
      <vt:lpstr>Definitions: Desert: A region which has an arid climate or where evaporation exceeds precipitation, Concentrated in sub-tropics, mid-latitudes, and polar regions Steppe: region often adjacent to a desert, steppe (semi-arid, surrounds deserts) Semiarid climate: irregular precipitation, enough to generate minimal plant growth    </vt:lpstr>
      <vt:lpstr>PowerPoint Presentation</vt:lpstr>
      <vt:lpstr>Budyko-Lettau dryness ratio</vt:lpstr>
      <vt:lpstr>Dryness ratio</vt:lpstr>
      <vt:lpstr>PowerPoint Presentation</vt:lpstr>
      <vt:lpstr>PowerPoint Presentation</vt:lpstr>
      <vt:lpstr>Depending on temperture 1-Cold deserts: can be covered in snow or ice; frozen water unavailable to plant life. These are more commonly referred to as tundra - average precipitation is 10 inch -Cold Deserts temperature in winter ranges from -2 to 4° C and in the summer 21 to 26° C a year  -Lies within 70 deg. S-N latitude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Deserts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intel</dc:creator>
  <cp:lastModifiedBy>TOSHIBA</cp:lastModifiedBy>
  <cp:revision>28</cp:revision>
  <dcterms:created xsi:type="dcterms:W3CDTF">2012-10-10T08:05:42Z</dcterms:created>
  <dcterms:modified xsi:type="dcterms:W3CDTF">2022-07-23T09:23:14Z</dcterms:modified>
</cp:coreProperties>
</file>